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</p:sldIdLst>
  <p:sldSz cx="9906000" cy="6858000" type="A4"/>
  <p:notesSz cx="6887845" cy="100183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7D8"/>
    <a:srgbClr val="0462C2"/>
    <a:srgbClr val="CCE8E6"/>
    <a:srgbClr val="008A83"/>
    <a:srgbClr val="E30D1C"/>
    <a:srgbClr val="EE7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181"/>
  </p:normalViewPr>
  <p:slideViewPr>
    <p:cSldViewPr snapToGrid="0">
      <p:cViewPr varScale="1">
        <p:scale>
          <a:sx n="39" d="100"/>
          <a:sy n="39" d="100"/>
        </p:scale>
        <p:origin x="1136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  <a:endParaRPr lang="nl-NL"/>
          </a:p>
          <a:p>
            <a:pPr lvl="1"/>
            <a:r>
              <a:rPr lang="nl-NL"/>
              <a:t>Tweede niveau</a:t>
            </a:r>
            <a:endParaRPr lang="nl-NL"/>
          </a:p>
          <a:p>
            <a:pPr lvl="2"/>
            <a:r>
              <a:rPr lang="nl-NL"/>
              <a:t>Derde niveau</a:t>
            </a:r>
            <a:endParaRPr lang="nl-NL"/>
          </a:p>
          <a:p>
            <a:pPr lvl="3"/>
            <a:r>
              <a:rPr lang="nl-NL"/>
              <a:t>Vierde niveau</a:t>
            </a:r>
            <a:endParaRPr lang="nl-NL"/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  <a:endParaRPr lang="nl-NL"/>
          </a:p>
          <a:p>
            <a:pPr lvl="1"/>
            <a:r>
              <a:rPr lang="nl-NL"/>
              <a:t>Tweede niveau</a:t>
            </a:r>
            <a:endParaRPr lang="nl-NL"/>
          </a:p>
          <a:p>
            <a:pPr lvl="2"/>
            <a:r>
              <a:rPr lang="nl-NL"/>
              <a:t>Derde niveau</a:t>
            </a:r>
            <a:endParaRPr lang="nl-NL"/>
          </a:p>
          <a:p>
            <a:pPr lvl="3"/>
            <a:r>
              <a:rPr lang="nl-NL"/>
              <a:t>Vierde niveau</a:t>
            </a:r>
            <a:endParaRPr lang="nl-NL"/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  <a:endParaRPr lang="nl-NL"/>
          </a:p>
          <a:p>
            <a:pPr lvl="1"/>
            <a:r>
              <a:rPr lang="nl-NL"/>
              <a:t>Tweede niveau</a:t>
            </a:r>
            <a:endParaRPr lang="nl-NL"/>
          </a:p>
          <a:p>
            <a:pPr lvl="2"/>
            <a:r>
              <a:rPr lang="nl-NL"/>
              <a:t>Derde niveau</a:t>
            </a:r>
            <a:endParaRPr lang="nl-NL"/>
          </a:p>
          <a:p>
            <a:pPr lvl="3"/>
            <a:r>
              <a:rPr lang="nl-NL"/>
              <a:t>Vierde niveau</a:t>
            </a:r>
            <a:endParaRPr lang="nl-NL"/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  <a:endParaRPr lang="nl-NL"/>
          </a:p>
          <a:p>
            <a:pPr lvl="1"/>
            <a:r>
              <a:rPr lang="nl-NL"/>
              <a:t>Tweede niveau</a:t>
            </a:r>
            <a:endParaRPr lang="nl-NL"/>
          </a:p>
          <a:p>
            <a:pPr lvl="2"/>
            <a:r>
              <a:rPr lang="nl-NL"/>
              <a:t>Derde niveau</a:t>
            </a:r>
            <a:endParaRPr lang="nl-NL"/>
          </a:p>
          <a:p>
            <a:pPr lvl="3"/>
            <a:r>
              <a:rPr lang="nl-NL"/>
              <a:t>Vierde niveau</a:t>
            </a:r>
            <a:endParaRPr lang="nl-NL"/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  <a:endParaRPr lang="nl-NL"/>
          </a:p>
          <a:p>
            <a:pPr lvl="1"/>
            <a:r>
              <a:rPr lang="nl-NL"/>
              <a:t>Tweede niveau</a:t>
            </a:r>
            <a:endParaRPr lang="nl-NL"/>
          </a:p>
          <a:p>
            <a:pPr lvl="2"/>
            <a:r>
              <a:rPr lang="nl-NL"/>
              <a:t>Derde niveau</a:t>
            </a:r>
            <a:endParaRPr lang="nl-NL"/>
          </a:p>
          <a:p>
            <a:pPr lvl="3"/>
            <a:r>
              <a:rPr lang="nl-NL"/>
              <a:t>Vierde niveau</a:t>
            </a:r>
            <a:endParaRPr lang="nl-NL"/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  <a:endParaRPr lang="nl-NL"/>
          </a:p>
          <a:p>
            <a:pPr lvl="1"/>
            <a:r>
              <a:rPr lang="nl-NL"/>
              <a:t>Tweede niveau</a:t>
            </a:r>
            <a:endParaRPr lang="nl-NL"/>
          </a:p>
          <a:p>
            <a:pPr lvl="2"/>
            <a:r>
              <a:rPr lang="nl-NL"/>
              <a:t>Derde niveau</a:t>
            </a:r>
            <a:endParaRPr lang="nl-NL"/>
          </a:p>
          <a:p>
            <a:pPr lvl="3"/>
            <a:r>
              <a:rPr lang="nl-NL"/>
              <a:t>Vierde niveau</a:t>
            </a:r>
            <a:endParaRPr lang="nl-NL"/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  <a:endParaRPr lang="nl-N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  <a:endParaRPr lang="nl-NL"/>
          </a:p>
          <a:p>
            <a:pPr lvl="1"/>
            <a:r>
              <a:rPr lang="nl-NL"/>
              <a:t>Tweede niveau</a:t>
            </a:r>
            <a:endParaRPr lang="nl-NL"/>
          </a:p>
          <a:p>
            <a:pPr lvl="2"/>
            <a:r>
              <a:rPr lang="nl-NL"/>
              <a:t>Derde niveau</a:t>
            </a:r>
            <a:endParaRPr lang="nl-NL"/>
          </a:p>
          <a:p>
            <a:pPr lvl="3"/>
            <a:r>
              <a:rPr lang="nl-NL"/>
              <a:t>Vierde niveau</a:t>
            </a:r>
            <a:endParaRPr lang="nl-NL"/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  <a:endParaRPr lang="nl-NL"/>
          </a:p>
          <a:p>
            <a:pPr lvl="1"/>
            <a:r>
              <a:rPr lang="nl-NL"/>
              <a:t>Tweede niveau</a:t>
            </a:r>
            <a:endParaRPr lang="nl-NL"/>
          </a:p>
          <a:p>
            <a:pPr lvl="2"/>
            <a:r>
              <a:rPr lang="nl-NL"/>
              <a:t>Derde niveau</a:t>
            </a:r>
            <a:endParaRPr lang="nl-NL"/>
          </a:p>
          <a:p>
            <a:pPr lvl="3"/>
            <a:r>
              <a:rPr lang="nl-NL"/>
              <a:t>Vierde niveau</a:t>
            </a:r>
            <a:endParaRPr lang="nl-NL"/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  <a:endParaRPr lang="nl-NL"/>
          </a:p>
          <a:p>
            <a:pPr lvl="1"/>
            <a:r>
              <a:rPr lang="nl-NL"/>
              <a:t>Tweede niveau</a:t>
            </a:r>
            <a:endParaRPr lang="nl-NL"/>
          </a:p>
          <a:p>
            <a:pPr lvl="2"/>
            <a:r>
              <a:rPr lang="nl-NL"/>
              <a:t>Derde niveau</a:t>
            </a:r>
            <a:endParaRPr lang="nl-NL"/>
          </a:p>
          <a:p>
            <a:pPr lvl="3"/>
            <a:r>
              <a:rPr lang="nl-NL"/>
              <a:t>Vierde niveau</a:t>
            </a:r>
            <a:endParaRPr lang="nl-NL"/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2BA4-FA7C-414F-9D0F-2F4FCC700A58}" type="datetimeFigureOut">
              <a:rPr lang="nl-NL" smtClean="0"/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003C5-AB2A-44AC-9172-1AB2B5A91888}" type="slidenum">
              <a:rPr lang="nl-NL" smtClean="0"/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image" Target="../media/image6.png"/><Relationship Id="rId7" Type="http://schemas.openxmlformats.org/officeDocument/2006/relationships/image" Target="../media/image1.sv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hyperlink" Target="mailto:m.nieuwenhuisen@humanitas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45" y="245745"/>
            <a:ext cx="5027295" cy="779780"/>
          </a:xfrm>
        </p:spPr>
        <p:txBody>
          <a:bodyPr>
            <a:normAutofit fontScale="90000"/>
          </a:bodyPr>
          <a:lstStyle/>
          <a:p>
            <a:r>
              <a:rPr lang="nl-NL" sz="4000" b="1" dirty="0">
                <a:solidFill>
                  <a:srgbClr val="FF0000"/>
                </a:solidFill>
              </a:rPr>
              <a:t>Wil jij een ouder steunen?</a:t>
            </a:r>
            <a:endParaRPr lang="nl-NL" sz="4000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34537" y="1226634"/>
            <a:ext cx="5296829" cy="4873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800" dirty="0"/>
              <a:t>Hoe houd je als ouder alle ballen in de lucht? Herken jij dat als ervaren opvoeder? 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In de gemeenten </a:t>
            </a:r>
            <a:r>
              <a:rPr lang="nl-NL" sz="1800" b="1" dirty="0"/>
              <a:t>Duiven</a:t>
            </a:r>
            <a:r>
              <a:rPr lang="nl-NL" sz="1800" dirty="0"/>
              <a:t>, </a:t>
            </a:r>
            <a:r>
              <a:rPr lang="nl-NL" sz="1800" b="1" dirty="0"/>
              <a:t>Westervoort</a:t>
            </a:r>
            <a:r>
              <a:rPr lang="nl-NL" sz="1800" dirty="0"/>
              <a:t> en </a:t>
            </a:r>
            <a:r>
              <a:rPr lang="nl-NL" sz="1800" b="1" dirty="0"/>
              <a:t>Zevenaar</a:t>
            </a:r>
            <a:r>
              <a:rPr lang="nl-NL" sz="1800" dirty="0"/>
              <a:t> kun jij wat betekenen voor een zwangere en/of gezin!</a:t>
            </a:r>
            <a:endParaRPr lang="nl-NL" sz="1800" dirty="0"/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sz="1800" i="1" dirty="0">
                <a:solidFill>
                  <a:srgbClr val="0397D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Vrijwilliger Agnes: “Ik heb geleerd om ‘op mijn handen te zitten’, want ouders kunnen het heel goed zelf. Ze hebben alleen nog dat duwtje nodig”.</a:t>
            </a:r>
            <a:endParaRPr lang="nl-NL" sz="1800" dirty="0">
              <a:solidFill>
                <a:srgbClr val="0397D8"/>
              </a:solidFill>
            </a:endParaRPr>
          </a:p>
          <a:p>
            <a:pPr marL="0" indent="0">
              <a:buNone/>
            </a:pPr>
            <a:endParaRPr lang="nl-NL" sz="400" dirty="0"/>
          </a:p>
          <a:p>
            <a:pPr marL="0" lvl="0" indent="0">
              <a:lnSpc>
                <a:spcPct val="115000"/>
              </a:lnSpc>
              <a:buNone/>
            </a:pPr>
            <a:r>
              <a:rPr lang="nl-N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Wat bieden wij jou?</a:t>
            </a:r>
            <a:endParaRPr lang="nl-NL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>
                <a:ea typeface="Calibri" panose="020F0502020204030204" pitchFamily="34" charset="0"/>
                <a:cs typeface="Times New Roman" panose="02020603050405020304" pitchFamily="18" charset="0"/>
              </a:rPr>
              <a:t>Veel waardering</a:t>
            </a:r>
            <a:endParaRPr lang="nl-N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>
                <a:ea typeface="Calibri" panose="020F0502020204030204" pitchFamily="34" charset="0"/>
                <a:cs typeface="Times New Roman" panose="02020603050405020304" pitchFamily="18" charset="0"/>
              </a:rPr>
              <a:t>Boeiende contacten</a:t>
            </a:r>
            <a:endParaRPr lang="nl-N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>
                <a:ea typeface="Calibri" panose="020F0502020204030204" pitchFamily="34" charset="0"/>
                <a:cs typeface="Times New Roman" panose="02020603050405020304" pitchFamily="18" charset="0"/>
              </a:rPr>
              <a:t>Professionele begeleiding en deskundigheidsbevordering</a:t>
            </a:r>
            <a:endParaRPr lang="nl-N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>
                <a:ea typeface="Calibri" panose="020F0502020204030204" pitchFamily="34" charset="0"/>
                <a:cs typeface="Times New Roman" panose="02020603050405020304" pitchFamily="18" charset="0"/>
              </a:rPr>
              <a:t>Introductie training en scholing</a:t>
            </a:r>
            <a:endParaRPr lang="nl-N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>
                <a:ea typeface="Calibri" panose="020F0502020204030204" pitchFamily="34" charset="0"/>
                <a:cs typeface="Times New Roman" panose="02020603050405020304" pitchFamily="18" charset="0"/>
              </a:rPr>
              <a:t>Thema bijeenkomsten en intervisies</a:t>
            </a:r>
            <a:endParaRPr lang="nl-N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>
                <a:ea typeface="Calibri" panose="020F0502020204030204" pitchFamily="34" charset="0"/>
                <a:cs typeface="Times New Roman" panose="02020603050405020304" pitchFamily="18" charset="0"/>
              </a:rPr>
              <a:t>Een betrokken team collega vrijwilligers</a:t>
            </a:r>
            <a:endParaRPr lang="nl-N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>
                <a:ea typeface="Calibri" panose="020F0502020204030204" pitchFamily="34" charset="0"/>
                <a:cs typeface="Times New Roman" panose="02020603050405020304" pitchFamily="18" charset="0"/>
              </a:rPr>
              <a:t>Kilometervergoeding</a:t>
            </a:r>
            <a:endParaRPr lang="nl-N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887720" y="4185920"/>
            <a:ext cx="3780155" cy="1913890"/>
          </a:xfrm>
        </p:spPr>
        <p:txBody>
          <a:bodyPr lIns="0">
            <a:normAutofit fontScale="9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 jij een oriënterend gesprek, ontdekken wat jouw mogelijkheden zijn of meer informatie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Humanitas Home-Start De Liemers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Marjolein Nieuwenhuisen. T 06-12 36 34 20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397D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"/>
              </a:rPr>
              <a:t>m.nieuwenhuisen@humanitas.nl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srgbClr val="0397D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www.instagram.com/homestart_</a:t>
            </a:r>
            <a:r>
              <a:rPr kumimoji="0" lang="nl-NL" sz="14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rheden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_liemers/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www.facebook.com/humanitashomestartdeliemers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www.humanitas.nl/rijn-</a:t>
            </a:r>
            <a:r>
              <a:rPr kumimoji="0" lang="nl-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ijssel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www.home-start.nl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el 1"/>
          <p:cNvSpPr txBox="1"/>
          <p:nvPr/>
        </p:nvSpPr>
        <p:spPr>
          <a:xfrm>
            <a:off x="334537" y="6300438"/>
            <a:ext cx="9355873" cy="379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nl-NL" sz="105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Humanitas Home-Start De Liemers </a:t>
            </a:r>
            <a:r>
              <a:rPr lang="nl-NL" sz="105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biedt (opvoed)ondersteuning, praktische hulp of een luisterend oor aan ouders met kinderen van 0 (vanaf 26 weken zwangerschap) tot 18 jaar. Je komt wekelijks bij een gezin in huis.</a:t>
            </a:r>
            <a:endParaRPr lang="nl-NL" sz="105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43" name="Afbeelding 10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5887843" y="5367630"/>
            <a:ext cx="180000" cy="180000"/>
          </a:xfrm>
          <a:prstGeom prst="rect">
            <a:avLst/>
          </a:prstGeom>
        </p:spPr>
      </p:pic>
      <p:pic>
        <p:nvPicPr>
          <p:cNvPr id="1044" name="Afbeelding 10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7843" y="5606463"/>
            <a:ext cx="180000" cy="180000"/>
          </a:xfrm>
          <a:prstGeom prst="rect">
            <a:avLst/>
          </a:prstGeom>
        </p:spPr>
      </p:pic>
      <p:pic>
        <p:nvPicPr>
          <p:cNvPr id="1045" name="Afbeelding 10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7843" y="5845295"/>
            <a:ext cx="180000" cy="180000"/>
          </a:xfrm>
          <a:prstGeom prst="rect">
            <a:avLst/>
          </a:prstGeom>
        </p:spPr>
      </p:pic>
      <p:pic>
        <p:nvPicPr>
          <p:cNvPr id="1048" name="Afbeelding 10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497" y="107675"/>
            <a:ext cx="2237492" cy="855840"/>
          </a:xfrm>
          <a:prstGeom prst="rect">
            <a:avLst/>
          </a:prstGeom>
        </p:spPr>
      </p:pic>
      <p:cxnSp>
        <p:nvCxnSpPr>
          <p:cNvPr id="1054" name="Rechte verbindingslijn 1053"/>
          <p:cNvCxnSpPr/>
          <p:nvPr/>
        </p:nvCxnSpPr>
        <p:spPr>
          <a:xfrm>
            <a:off x="5664819" y="1272094"/>
            <a:ext cx="0" cy="4827623"/>
          </a:xfrm>
          <a:prstGeom prst="line">
            <a:avLst/>
          </a:prstGeom>
          <a:ln w="12700">
            <a:solidFill>
              <a:srgbClr val="0397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home-start-logo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1180" y="107950"/>
            <a:ext cx="1931035" cy="650240"/>
          </a:xfrm>
          <a:prstGeom prst="rect">
            <a:avLst/>
          </a:prstGeom>
        </p:spPr>
      </p:pic>
      <p:pic>
        <p:nvPicPr>
          <p:cNvPr id="8" name="Picture 7" descr="Wil jij een grote steun zijn voor een jong gezi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7720" y="819150"/>
            <a:ext cx="3278505" cy="32785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1141</Words>
  <Application>WPS Presentation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Times New Roman</vt:lpstr>
      <vt:lpstr>Calibri</vt:lpstr>
      <vt:lpstr>Calibri Light</vt:lpstr>
      <vt:lpstr>Microsoft YaHei</vt:lpstr>
      <vt:lpstr>Arial Unicode MS</vt:lpstr>
      <vt:lpstr>Kantoorthema</vt:lpstr>
      <vt:lpstr>Wil jij een ouder steunen?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Marjolein Nieuwenhuisen</dc:creator>
  <cp:lastModifiedBy>Asus ROG Kevin</cp:lastModifiedBy>
  <cp:revision>9</cp:revision>
  <cp:lastPrinted>2023-10-01T17:19:00Z</cp:lastPrinted>
  <dcterms:created xsi:type="dcterms:W3CDTF">2020-05-25T12:35:00Z</dcterms:created>
  <dcterms:modified xsi:type="dcterms:W3CDTF">2024-03-18T09:23:44Z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0x010100B51E1FBFE9A99A45A3066FD8C9CCF093</vt:lpwstr>
  </property>
  <property fmtid="{D5CDD505-2E9C-101B-9397-08002B2CF9AE}" pid="3" name="ICV">
    <vt:lpwstr>610806EDB36444DDAC891DF2876FD184</vt:lpwstr>
  </property>
  <property fmtid="{D5CDD505-2E9C-101B-9397-08002B2CF9AE}" pid="4" name="KSOProductBuildVer">
    <vt:lpwstr>1033-11.2.0.10426</vt:lpwstr>
  </property>
</Properties>
</file>